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595" r:id="rId3"/>
    <p:sldId id="337" r:id="rId5"/>
    <p:sldId id="338" r:id="rId6"/>
    <p:sldId id="583" r:id="rId7"/>
    <p:sldId id="585" r:id="rId8"/>
    <p:sldId id="586" r:id="rId9"/>
    <p:sldId id="587" r:id="rId10"/>
    <p:sldId id="682" r:id="rId11"/>
    <p:sldId id="681" r:id="rId12"/>
    <p:sldId id="678" r:id="rId13"/>
    <p:sldId id="691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A3D0"/>
    <a:srgbClr val="4F81BD"/>
    <a:srgbClr val="3CA0FE"/>
    <a:srgbClr val="2B2E30"/>
    <a:srgbClr val="E8E8E6"/>
    <a:srgbClr val="C354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0546" autoAdjust="0"/>
  </p:normalViewPr>
  <p:slideViewPr>
    <p:cSldViewPr>
      <p:cViewPr varScale="1">
        <p:scale>
          <a:sx n="67" d="100"/>
          <a:sy n="67" d="100"/>
        </p:scale>
        <p:origin x="1062" y="72"/>
      </p:cViewPr>
      <p:guideLst>
        <p:guide orient="horz" pos="1840"/>
        <p:guide pos="368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D929F8F-6AC4-41D7-8D4F-44586CEB8A4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09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D6D7B0-4AFA-4623-AD21-85815AFD0674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501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D99BE4-BEC2-45F9-8575-272D0A8E8FA3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46122C-F768-40A2-A128-E096586C23D4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220D6-F7A5-4B01-81A4-153D646ACB2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220D6-F7A5-4B01-81A4-153D646ACB2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220D6-F7A5-4B01-81A4-153D646ACB2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220D6-F7A5-4B01-81A4-153D646ACB2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220D6-F7A5-4B01-81A4-153D646ACB2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5DA5C-BD1B-4ED2-A9EA-606C3FCF408A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BA94E-209C-4E91-B24C-C0E304382803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67DD7-D743-405D-8C34-5ABA791880A8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B71ED-FC88-46D6-A209-6F19D8417695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20FF1-0B54-4FA7-B56B-A3101690771C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A0947-A23A-4291-B388-91991A5875CE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471FB-2731-4A64-8845-396BCE39DACC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5BF19-E013-4712-A8DF-28B75B3FCC51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1E7D7-5BED-4850-8C13-E23A7C83FB19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C99F0-2208-4924-9167-31BFCE69A2A4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BF74A-182E-48A3-A459-3B9EFED3E0C0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603A5A9-4B4A-498B-A0E9-DA53D806FFFA}" type="slidenum">
              <a:rPr lang="zh-CN" altLang="en-US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37      (向天歌演示原创作品：www.TopPPT.cn)"/>
          <p:cNvSpPr/>
          <p:nvPr/>
        </p:nvSpPr>
        <p:spPr>
          <a:xfrm rot="19177476">
            <a:off x="8159750" y="312738"/>
            <a:ext cx="5683250" cy="5346700"/>
          </a:xfrm>
          <a:custGeom>
            <a:avLst/>
            <a:gdLst>
              <a:gd name="connsiteX0" fmla="*/ 699354 w 5683751"/>
              <a:gd name="connsiteY0" fmla="*/ 2660654 h 5347153"/>
              <a:gd name="connsiteX1" fmla="*/ 699354 w 5683751"/>
              <a:gd name="connsiteY1" fmla="*/ 4647799 h 5347153"/>
              <a:gd name="connsiteX2" fmla="*/ 2720656 w 5683751"/>
              <a:gd name="connsiteY2" fmla="*/ 4654875 h 5347153"/>
              <a:gd name="connsiteX3" fmla="*/ 2131993 w 5683751"/>
              <a:gd name="connsiteY3" fmla="*/ 5347153 h 5347153"/>
              <a:gd name="connsiteX4" fmla="*/ 0 w 5683751"/>
              <a:gd name="connsiteY4" fmla="*/ 5347153 h 5347153"/>
              <a:gd name="connsiteX5" fmla="*/ 0 w 5683751"/>
              <a:gd name="connsiteY5" fmla="*/ 2660489 h 5347153"/>
              <a:gd name="connsiteX6" fmla="*/ 2808800 w 5683751"/>
              <a:gd name="connsiteY6" fmla="*/ 0 h 5347153"/>
              <a:gd name="connsiteX7" fmla="*/ 2832652 w 5683751"/>
              <a:gd name="connsiteY7" fmla="*/ 699354 h 5347153"/>
              <a:gd name="connsiteX8" fmla="*/ 699354 w 5683751"/>
              <a:gd name="connsiteY8" fmla="*/ 699354 h 5347153"/>
              <a:gd name="connsiteX9" fmla="*/ 699354 w 5683751"/>
              <a:gd name="connsiteY9" fmla="*/ 2481295 h 5347153"/>
              <a:gd name="connsiteX10" fmla="*/ 0 w 5683751"/>
              <a:gd name="connsiteY10" fmla="*/ 2481130 h 5347153"/>
              <a:gd name="connsiteX11" fmla="*/ 0 w 5683751"/>
              <a:gd name="connsiteY11" fmla="*/ 0 h 5347153"/>
              <a:gd name="connsiteX12" fmla="*/ 4307551 w 5683751"/>
              <a:gd name="connsiteY12" fmla="*/ 0 h 5347153"/>
              <a:gd name="connsiteX13" fmla="*/ 5683751 w 5683751"/>
              <a:gd name="connsiteY13" fmla="*/ 1170220 h 5347153"/>
              <a:gd name="connsiteX14" fmla="*/ 5080222 w 5683751"/>
              <a:gd name="connsiteY14" fmla="*/ 1879981 h 5347153"/>
              <a:gd name="connsiteX15" fmla="*/ 5080546 w 5683751"/>
              <a:gd name="connsiteY15" fmla="*/ 1701265 h 5347153"/>
              <a:gd name="connsiteX16" fmla="*/ 5081521 w 5683751"/>
              <a:gd name="connsiteY16" fmla="*/ 699354 h 5347153"/>
              <a:gd name="connsiteX17" fmla="*/ 3041115 w 5683751"/>
              <a:gd name="connsiteY17" fmla="*/ 699354 h 5347153"/>
              <a:gd name="connsiteX18" fmla="*/ 3017264 w 5683751"/>
              <a:gd name="connsiteY18" fmla="*/ 0 h 534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83751" h="5347153">
                <a:moveTo>
                  <a:pt x="699354" y="2660654"/>
                </a:moveTo>
                <a:lnTo>
                  <a:pt x="699354" y="4647799"/>
                </a:lnTo>
                <a:lnTo>
                  <a:pt x="2720656" y="4654875"/>
                </a:lnTo>
                <a:lnTo>
                  <a:pt x="2131993" y="5347153"/>
                </a:lnTo>
                <a:lnTo>
                  <a:pt x="0" y="5347153"/>
                </a:lnTo>
                <a:lnTo>
                  <a:pt x="0" y="2660489"/>
                </a:lnTo>
                <a:close/>
                <a:moveTo>
                  <a:pt x="2808800" y="0"/>
                </a:moveTo>
                <a:lnTo>
                  <a:pt x="2832652" y="699354"/>
                </a:lnTo>
                <a:lnTo>
                  <a:pt x="699354" y="699354"/>
                </a:lnTo>
                <a:lnTo>
                  <a:pt x="699354" y="2481295"/>
                </a:lnTo>
                <a:lnTo>
                  <a:pt x="0" y="2481130"/>
                </a:lnTo>
                <a:lnTo>
                  <a:pt x="0" y="0"/>
                </a:lnTo>
                <a:close/>
                <a:moveTo>
                  <a:pt x="4307551" y="0"/>
                </a:moveTo>
                <a:lnTo>
                  <a:pt x="5683751" y="1170220"/>
                </a:lnTo>
                <a:lnTo>
                  <a:pt x="5080222" y="1879981"/>
                </a:lnTo>
                <a:lnTo>
                  <a:pt x="5080546" y="1701265"/>
                </a:lnTo>
                <a:cubicBezTo>
                  <a:pt x="5081157" y="1364859"/>
                  <a:pt x="5081625" y="1029670"/>
                  <a:pt x="5081521" y="699354"/>
                </a:cubicBezTo>
                <a:lnTo>
                  <a:pt x="3041115" y="699354"/>
                </a:lnTo>
                <a:lnTo>
                  <a:pt x="3017264" y="0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Freeform 38      (向天歌演示原创作品：www.TopPPT.cn)"/>
          <p:cNvSpPr/>
          <p:nvPr/>
        </p:nvSpPr>
        <p:spPr>
          <a:xfrm rot="19177476">
            <a:off x="10460038" y="1317625"/>
            <a:ext cx="3463925" cy="4075113"/>
          </a:xfrm>
          <a:custGeom>
            <a:avLst/>
            <a:gdLst>
              <a:gd name="connsiteX0" fmla="*/ 699354 w 3464896"/>
              <a:gd name="connsiteY0" fmla="*/ 2076448 h 4074783"/>
              <a:gd name="connsiteX1" fmla="*/ 699354 w 3464896"/>
              <a:gd name="connsiteY1" fmla="*/ 3252330 h 4074783"/>
              <a:gd name="connsiteX2" fmla="*/ 0 w 3464896"/>
              <a:gd name="connsiteY2" fmla="*/ 4074783 h 4074783"/>
              <a:gd name="connsiteX3" fmla="*/ 0 w 3464896"/>
              <a:gd name="connsiteY3" fmla="*/ 2076283 h 4074783"/>
              <a:gd name="connsiteX4" fmla="*/ 1684570 w 3464896"/>
              <a:gd name="connsiteY4" fmla="*/ 0 h 4074783"/>
              <a:gd name="connsiteX5" fmla="*/ 1708421 w 3464896"/>
              <a:gd name="connsiteY5" fmla="*/ 699355 h 4074783"/>
              <a:gd name="connsiteX6" fmla="*/ 699354 w 3464896"/>
              <a:gd name="connsiteY6" fmla="*/ 699354 h 4074783"/>
              <a:gd name="connsiteX7" fmla="*/ 699354 w 3464896"/>
              <a:gd name="connsiteY7" fmla="*/ 1859921 h 4074783"/>
              <a:gd name="connsiteX8" fmla="*/ 0 w 3464896"/>
              <a:gd name="connsiteY8" fmla="*/ 1859755 h 4074783"/>
              <a:gd name="connsiteX9" fmla="*/ 0 w 3464896"/>
              <a:gd name="connsiteY9" fmla="*/ 0 h 4074783"/>
              <a:gd name="connsiteX10" fmla="*/ 3464896 w 3464896"/>
              <a:gd name="connsiteY10" fmla="*/ 1 h 4074783"/>
              <a:gd name="connsiteX11" fmla="*/ 2870217 w 3464896"/>
              <a:gd name="connsiteY11" fmla="*/ 699354 h 4074783"/>
              <a:gd name="connsiteX12" fmla="*/ 1916884 w 3464896"/>
              <a:gd name="connsiteY12" fmla="*/ 699354 h 4074783"/>
              <a:gd name="connsiteX13" fmla="*/ 1893033 w 3464896"/>
              <a:gd name="connsiteY13" fmla="*/ 1 h 40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896" h="4074783">
                <a:moveTo>
                  <a:pt x="699354" y="2076448"/>
                </a:moveTo>
                <a:lnTo>
                  <a:pt x="699354" y="3252330"/>
                </a:lnTo>
                <a:lnTo>
                  <a:pt x="0" y="4074783"/>
                </a:lnTo>
                <a:lnTo>
                  <a:pt x="0" y="2076283"/>
                </a:lnTo>
                <a:close/>
                <a:moveTo>
                  <a:pt x="1684570" y="0"/>
                </a:moveTo>
                <a:lnTo>
                  <a:pt x="1708421" y="699355"/>
                </a:lnTo>
                <a:lnTo>
                  <a:pt x="699354" y="699354"/>
                </a:lnTo>
                <a:lnTo>
                  <a:pt x="699354" y="1859921"/>
                </a:lnTo>
                <a:lnTo>
                  <a:pt x="0" y="1859755"/>
                </a:lnTo>
                <a:lnTo>
                  <a:pt x="0" y="0"/>
                </a:lnTo>
                <a:close/>
                <a:moveTo>
                  <a:pt x="3464896" y="1"/>
                </a:moveTo>
                <a:lnTo>
                  <a:pt x="2870217" y="699354"/>
                </a:lnTo>
                <a:lnTo>
                  <a:pt x="1916884" y="699354"/>
                </a:lnTo>
                <a:lnTo>
                  <a:pt x="1893033" y="1"/>
                </a:lnTo>
                <a:close/>
              </a:path>
            </a:pathLst>
          </a:cu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078" name="Group 3      (向天歌演示原创作品：www.TopPPT.cn)"/>
          <p:cNvGrpSpPr/>
          <p:nvPr/>
        </p:nvGrpSpPr>
        <p:grpSpPr bwMode="auto">
          <a:xfrm>
            <a:off x="1559496" y="5253072"/>
            <a:ext cx="1776834" cy="120650"/>
            <a:chOff x="1559554" y="4356850"/>
            <a:chExt cx="1777310" cy="121200"/>
          </a:xfrm>
        </p:grpSpPr>
        <p:cxnSp>
          <p:nvCxnSpPr>
            <p:cNvPr id="24" name="Straight Connector 23      (向天歌演示原创作品：www.TopPPT.cn)"/>
            <p:cNvCxnSpPr/>
            <p:nvPr/>
          </p:nvCxnSpPr>
          <p:spPr>
            <a:xfrm flipH="1">
              <a:off x="1559554" y="4405713"/>
              <a:ext cx="1656184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      (向天歌演示原创作品：www.TopPPT.cn)"/>
            <p:cNvSpPr/>
            <p:nvPr/>
          </p:nvSpPr>
          <p:spPr>
            <a:xfrm>
              <a:off x="3216182" y="4356850"/>
              <a:ext cx="120682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79" name="Group 4      (向天歌演示原创作品：www.TopPPT.cn)"/>
          <p:cNvGrpSpPr/>
          <p:nvPr/>
        </p:nvGrpSpPr>
        <p:grpSpPr bwMode="auto">
          <a:xfrm>
            <a:off x="4051300" y="5253072"/>
            <a:ext cx="1868488" cy="120650"/>
            <a:chOff x="4050658" y="4356850"/>
            <a:chExt cx="1869506" cy="121200"/>
          </a:xfrm>
        </p:grpSpPr>
        <p:cxnSp>
          <p:nvCxnSpPr>
            <p:cNvPr id="25" name="Straight Connector 24      (向天歌演示原创作品：www.TopPPT.cn)"/>
            <p:cNvCxnSpPr/>
            <p:nvPr/>
          </p:nvCxnSpPr>
          <p:spPr>
            <a:xfrm flipV="1">
              <a:off x="4171858" y="4414006"/>
              <a:ext cx="1748306" cy="3444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      (向天歌演示原创作品：www.TopPPT.cn)"/>
            <p:cNvSpPr/>
            <p:nvPr/>
          </p:nvSpPr>
          <p:spPr>
            <a:xfrm>
              <a:off x="4050658" y="4356850"/>
              <a:ext cx="120716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83" name="Group 9      (向天歌演示原创作品：www.TopPPT.cn)"/>
          <p:cNvGrpSpPr/>
          <p:nvPr/>
        </p:nvGrpSpPr>
        <p:grpSpPr bwMode="auto">
          <a:xfrm>
            <a:off x="3490377" y="5544556"/>
            <a:ext cx="419100" cy="403225"/>
            <a:chOff x="2670518" y="4898862"/>
            <a:chExt cx="418098" cy="402345"/>
          </a:xfrm>
        </p:grpSpPr>
        <p:sp>
          <p:nvSpPr>
            <p:cNvPr id="33" name="Rectangle 32      (向天歌演示原创作品：www.TopPPT.cn)"/>
            <p:cNvSpPr/>
            <p:nvPr/>
          </p:nvSpPr>
          <p:spPr>
            <a:xfrm flipV="1">
              <a:off x="2670518" y="4898862"/>
              <a:ext cx="418098" cy="402345"/>
            </a:xfrm>
            <a:prstGeom prst="rect">
              <a:avLst/>
            </a:prstGeom>
            <a:solidFill>
              <a:srgbClr val="2B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801992" y="4974946"/>
              <a:ext cx="155149" cy="250176"/>
              <a:chOff x="6967538" y="6365875"/>
              <a:chExt cx="127000" cy="204787"/>
            </a:xfrm>
            <a:solidFill>
              <a:schemeClr val="bg1"/>
            </a:solidFill>
          </p:grpSpPr>
          <p:sp>
            <p:nvSpPr>
              <p:cNvPr id="31" name="Freeform 626      (向天歌演示原创作品：www.TopPPT.cn)"/>
              <p:cNvSpPr/>
              <p:nvPr/>
            </p:nvSpPr>
            <p:spPr bwMode="auto">
              <a:xfrm>
                <a:off x="6967538" y="6423025"/>
                <a:ext cx="127000" cy="147637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2" name="Freeform 627      (向天歌演示原创作品：www.TopPPT.cn)"/>
              <p:cNvSpPr/>
              <p:nvPr/>
            </p:nvSpPr>
            <p:spPr bwMode="auto">
              <a:xfrm>
                <a:off x="7000875" y="6365875"/>
                <a:ext cx="61912" cy="134937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pic>
        <p:nvPicPr>
          <p:cNvPr id="3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03087" y="2327184"/>
            <a:ext cx="2030965" cy="80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864870" y="3840480"/>
            <a:ext cx="630745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学生使用指南</a:t>
            </a:r>
            <a:r>
              <a:rPr lang="en-US" altLang="zh-CN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</a:t>
            </a:r>
            <a:r>
              <a:rPr lang="en-US" altLang="zh-CN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4800" b="1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5200" y="768350"/>
            <a:ext cx="3475355" cy="5943600"/>
          </a:xfrm>
          <a:prstGeom prst="rect">
            <a:avLst/>
          </a:prstGeom>
        </p:spPr>
      </p:pic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768350"/>
            <a:ext cx="3427095" cy="5944235"/>
          </a:xfrm>
          <a:prstGeom prst="rect">
            <a:avLst/>
          </a:prstGeom>
        </p:spPr>
      </p:pic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919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</a:rPr>
              <a:t>通知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5200" y="1600200"/>
            <a:ext cx="3475355" cy="19634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2" name="Rectangle 31      (向天歌演示原创作品：www.TopPPT.cn)"/>
          <p:cNvSpPr/>
          <p:nvPr/>
        </p:nvSpPr>
        <p:spPr>
          <a:xfrm>
            <a:off x="8636000" y="2849245"/>
            <a:ext cx="2914650" cy="171894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752840" y="2958465"/>
            <a:ext cx="29051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点击【消息】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➤【收件箱】，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可以查看到这门课程下您老师发布的通知，可以对您学习课程有一定引导。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9455" y="2286635"/>
            <a:ext cx="3460115" cy="7143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8" name="矩形 7"/>
          <p:cNvSpPr/>
          <p:nvPr/>
        </p:nvSpPr>
        <p:spPr>
          <a:xfrm>
            <a:off x="1619250" y="6168390"/>
            <a:ext cx="802640" cy="5454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  <p:custDataLst>
      <p:tags r:id="rId3"/>
    </p:custDataLst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6" name="Group 4      (向天歌演示原创作品：www.TopPPT.cn)"/>
          <p:cNvGrpSpPr/>
          <p:nvPr/>
        </p:nvGrpSpPr>
        <p:grpSpPr bwMode="auto">
          <a:xfrm>
            <a:off x="3953510" y="4010978"/>
            <a:ext cx="2413000" cy="120650"/>
            <a:chOff x="4050658" y="4356850"/>
            <a:chExt cx="1869506" cy="121200"/>
          </a:xfrm>
        </p:grpSpPr>
        <p:cxnSp>
          <p:nvCxnSpPr>
            <p:cNvPr id="25" name="Straight Connector 24      (向天歌演示原创作品：www.TopPPT.cn)"/>
            <p:cNvCxnSpPr/>
            <p:nvPr/>
          </p:nvCxnSpPr>
          <p:spPr>
            <a:xfrm flipV="1">
              <a:off x="4171858" y="4414006"/>
              <a:ext cx="1748306" cy="3444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      (向天歌演示原创作品：www.TopPPT.cn)"/>
            <p:cNvSpPr/>
            <p:nvPr/>
          </p:nvSpPr>
          <p:spPr>
            <a:xfrm>
              <a:off x="4050658" y="4356850"/>
              <a:ext cx="121764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9159" name="Group 9      (向天歌演示原创作品：www.TopPPT.cn)"/>
          <p:cNvGrpSpPr/>
          <p:nvPr/>
        </p:nvGrpSpPr>
        <p:grpSpPr bwMode="auto">
          <a:xfrm>
            <a:off x="3593577" y="4634493"/>
            <a:ext cx="419100" cy="403225"/>
            <a:chOff x="2670518" y="4898862"/>
            <a:chExt cx="418098" cy="402345"/>
          </a:xfrm>
        </p:grpSpPr>
        <p:sp>
          <p:nvSpPr>
            <p:cNvPr id="33" name="Rectangle 32      (向天歌演示原创作品：www.TopPPT.cn)"/>
            <p:cNvSpPr/>
            <p:nvPr/>
          </p:nvSpPr>
          <p:spPr>
            <a:xfrm flipV="1">
              <a:off x="2670518" y="4898862"/>
              <a:ext cx="418098" cy="402345"/>
            </a:xfrm>
            <a:prstGeom prst="rect">
              <a:avLst/>
            </a:prstGeom>
            <a:solidFill>
              <a:srgbClr val="2B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801992" y="4974946"/>
              <a:ext cx="155149" cy="250176"/>
              <a:chOff x="6967538" y="6365875"/>
              <a:chExt cx="127000" cy="204787"/>
            </a:xfrm>
            <a:solidFill>
              <a:schemeClr val="bg1"/>
            </a:solidFill>
          </p:grpSpPr>
          <p:sp>
            <p:nvSpPr>
              <p:cNvPr id="31" name="Freeform 626      (向天歌演示原创作品：www.TopPPT.cn)"/>
              <p:cNvSpPr/>
              <p:nvPr/>
            </p:nvSpPr>
            <p:spPr bwMode="auto">
              <a:xfrm>
                <a:off x="6967538" y="6423025"/>
                <a:ext cx="127000" cy="147637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32" name="Freeform 627      (向天歌演示原创作品：www.TopPPT.cn)"/>
              <p:cNvSpPr/>
              <p:nvPr/>
            </p:nvSpPr>
            <p:spPr bwMode="auto">
              <a:xfrm>
                <a:off x="7000875" y="6365875"/>
                <a:ext cx="61912" cy="134937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49161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2631256" y="1992819"/>
            <a:ext cx="39037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000" b="1" dirty="0" smtClean="0">
                <a:solidFill>
                  <a:srgbClr val="376092"/>
                </a:solidFill>
                <a:latin typeface="微软雅黑" panose="020B0503020204020204" pitchFamily="34" charset="-122"/>
              </a:rPr>
              <a:t>谢 </a:t>
            </a:r>
            <a:r>
              <a:rPr lang="zh-CN" altLang="en-US" sz="8000" b="1" dirty="0">
                <a:solidFill>
                  <a:srgbClr val="376092"/>
                </a:solidFill>
                <a:latin typeface="微软雅黑" panose="020B0503020204020204" pitchFamily="34" charset="-122"/>
              </a:rPr>
              <a:t>谢！</a:t>
            </a:r>
            <a:endParaRPr lang="en-US" altLang="zh-CN" sz="8000" b="1" dirty="0">
              <a:solidFill>
                <a:srgbClr val="376092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Freeform 37      (向天歌演示原创作品：www.TopPPT.cn)"/>
          <p:cNvSpPr/>
          <p:nvPr/>
        </p:nvSpPr>
        <p:spPr>
          <a:xfrm rot="19177476">
            <a:off x="8159750" y="312738"/>
            <a:ext cx="5683250" cy="5346700"/>
          </a:xfrm>
          <a:custGeom>
            <a:avLst/>
            <a:gdLst>
              <a:gd name="connsiteX0" fmla="*/ 699354 w 5683751"/>
              <a:gd name="connsiteY0" fmla="*/ 2660654 h 5347153"/>
              <a:gd name="connsiteX1" fmla="*/ 699354 w 5683751"/>
              <a:gd name="connsiteY1" fmla="*/ 4647799 h 5347153"/>
              <a:gd name="connsiteX2" fmla="*/ 2720656 w 5683751"/>
              <a:gd name="connsiteY2" fmla="*/ 4654875 h 5347153"/>
              <a:gd name="connsiteX3" fmla="*/ 2131993 w 5683751"/>
              <a:gd name="connsiteY3" fmla="*/ 5347153 h 5347153"/>
              <a:gd name="connsiteX4" fmla="*/ 0 w 5683751"/>
              <a:gd name="connsiteY4" fmla="*/ 5347153 h 5347153"/>
              <a:gd name="connsiteX5" fmla="*/ 0 w 5683751"/>
              <a:gd name="connsiteY5" fmla="*/ 2660489 h 5347153"/>
              <a:gd name="connsiteX6" fmla="*/ 2808800 w 5683751"/>
              <a:gd name="connsiteY6" fmla="*/ 0 h 5347153"/>
              <a:gd name="connsiteX7" fmla="*/ 2832652 w 5683751"/>
              <a:gd name="connsiteY7" fmla="*/ 699354 h 5347153"/>
              <a:gd name="connsiteX8" fmla="*/ 699354 w 5683751"/>
              <a:gd name="connsiteY8" fmla="*/ 699354 h 5347153"/>
              <a:gd name="connsiteX9" fmla="*/ 699354 w 5683751"/>
              <a:gd name="connsiteY9" fmla="*/ 2481295 h 5347153"/>
              <a:gd name="connsiteX10" fmla="*/ 0 w 5683751"/>
              <a:gd name="connsiteY10" fmla="*/ 2481130 h 5347153"/>
              <a:gd name="connsiteX11" fmla="*/ 0 w 5683751"/>
              <a:gd name="connsiteY11" fmla="*/ 0 h 5347153"/>
              <a:gd name="connsiteX12" fmla="*/ 4307551 w 5683751"/>
              <a:gd name="connsiteY12" fmla="*/ 0 h 5347153"/>
              <a:gd name="connsiteX13" fmla="*/ 5683751 w 5683751"/>
              <a:gd name="connsiteY13" fmla="*/ 1170220 h 5347153"/>
              <a:gd name="connsiteX14" fmla="*/ 5080222 w 5683751"/>
              <a:gd name="connsiteY14" fmla="*/ 1879981 h 5347153"/>
              <a:gd name="connsiteX15" fmla="*/ 5080546 w 5683751"/>
              <a:gd name="connsiteY15" fmla="*/ 1701265 h 5347153"/>
              <a:gd name="connsiteX16" fmla="*/ 5081521 w 5683751"/>
              <a:gd name="connsiteY16" fmla="*/ 699354 h 5347153"/>
              <a:gd name="connsiteX17" fmla="*/ 3041115 w 5683751"/>
              <a:gd name="connsiteY17" fmla="*/ 699354 h 5347153"/>
              <a:gd name="connsiteX18" fmla="*/ 3017264 w 5683751"/>
              <a:gd name="connsiteY18" fmla="*/ 0 h 534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83751" h="5347153">
                <a:moveTo>
                  <a:pt x="699354" y="2660654"/>
                </a:moveTo>
                <a:lnTo>
                  <a:pt x="699354" y="4647799"/>
                </a:lnTo>
                <a:lnTo>
                  <a:pt x="2720656" y="4654875"/>
                </a:lnTo>
                <a:lnTo>
                  <a:pt x="2131993" y="5347153"/>
                </a:lnTo>
                <a:lnTo>
                  <a:pt x="0" y="5347153"/>
                </a:lnTo>
                <a:lnTo>
                  <a:pt x="0" y="2660489"/>
                </a:lnTo>
                <a:close/>
                <a:moveTo>
                  <a:pt x="2808800" y="0"/>
                </a:moveTo>
                <a:lnTo>
                  <a:pt x="2832652" y="699354"/>
                </a:lnTo>
                <a:lnTo>
                  <a:pt x="699354" y="699354"/>
                </a:lnTo>
                <a:lnTo>
                  <a:pt x="699354" y="2481295"/>
                </a:lnTo>
                <a:lnTo>
                  <a:pt x="0" y="2481130"/>
                </a:lnTo>
                <a:lnTo>
                  <a:pt x="0" y="0"/>
                </a:lnTo>
                <a:close/>
                <a:moveTo>
                  <a:pt x="4307551" y="0"/>
                </a:moveTo>
                <a:lnTo>
                  <a:pt x="5683751" y="1170220"/>
                </a:lnTo>
                <a:lnTo>
                  <a:pt x="5080222" y="1879981"/>
                </a:lnTo>
                <a:lnTo>
                  <a:pt x="5080546" y="1701265"/>
                </a:lnTo>
                <a:cubicBezTo>
                  <a:pt x="5081157" y="1364859"/>
                  <a:pt x="5081625" y="1029670"/>
                  <a:pt x="5081521" y="699354"/>
                </a:cubicBezTo>
                <a:lnTo>
                  <a:pt x="3041115" y="699354"/>
                </a:lnTo>
                <a:lnTo>
                  <a:pt x="3017264" y="0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Freeform 38      (向天歌演示原创作品：www.TopPPT.cn)"/>
          <p:cNvSpPr/>
          <p:nvPr/>
        </p:nvSpPr>
        <p:spPr>
          <a:xfrm rot="19177476">
            <a:off x="10460038" y="1317625"/>
            <a:ext cx="3463925" cy="4075113"/>
          </a:xfrm>
          <a:custGeom>
            <a:avLst/>
            <a:gdLst>
              <a:gd name="connsiteX0" fmla="*/ 699354 w 3464896"/>
              <a:gd name="connsiteY0" fmla="*/ 2076448 h 4074783"/>
              <a:gd name="connsiteX1" fmla="*/ 699354 w 3464896"/>
              <a:gd name="connsiteY1" fmla="*/ 3252330 h 4074783"/>
              <a:gd name="connsiteX2" fmla="*/ 0 w 3464896"/>
              <a:gd name="connsiteY2" fmla="*/ 4074783 h 4074783"/>
              <a:gd name="connsiteX3" fmla="*/ 0 w 3464896"/>
              <a:gd name="connsiteY3" fmla="*/ 2076283 h 4074783"/>
              <a:gd name="connsiteX4" fmla="*/ 1684570 w 3464896"/>
              <a:gd name="connsiteY4" fmla="*/ 0 h 4074783"/>
              <a:gd name="connsiteX5" fmla="*/ 1708421 w 3464896"/>
              <a:gd name="connsiteY5" fmla="*/ 699355 h 4074783"/>
              <a:gd name="connsiteX6" fmla="*/ 699354 w 3464896"/>
              <a:gd name="connsiteY6" fmla="*/ 699354 h 4074783"/>
              <a:gd name="connsiteX7" fmla="*/ 699354 w 3464896"/>
              <a:gd name="connsiteY7" fmla="*/ 1859921 h 4074783"/>
              <a:gd name="connsiteX8" fmla="*/ 0 w 3464896"/>
              <a:gd name="connsiteY8" fmla="*/ 1859755 h 4074783"/>
              <a:gd name="connsiteX9" fmla="*/ 0 w 3464896"/>
              <a:gd name="connsiteY9" fmla="*/ 0 h 4074783"/>
              <a:gd name="connsiteX10" fmla="*/ 3464896 w 3464896"/>
              <a:gd name="connsiteY10" fmla="*/ 1 h 4074783"/>
              <a:gd name="connsiteX11" fmla="*/ 2870217 w 3464896"/>
              <a:gd name="connsiteY11" fmla="*/ 699354 h 4074783"/>
              <a:gd name="connsiteX12" fmla="*/ 1916884 w 3464896"/>
              <a:gd name="connsiteY12" fmla="*/ 699354 h 4074783"/>
              <a:gd name="connsiteX13" fmla="*/ 1893033 w 3464896"/>
              <a:gd name="connsiteY13" fmla="*/ 1 h 40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896" h="4074783">
                <a:moveTo>
                  <a:pt x="699354" y="2076448"/>
                </a:moveTo>
                <a:lnTo>
                  <a:pt x="699354" y="3252330"/>
                </a:lnTo>
                <a:lnTo>
                  <a:pt x="0" y="4074783"/>
                </a:lnTo>
                <a:lnTo>
                  <a:pt x="0" y="2076283"/>
                </a:lnTo>
                <a:close/>
                <a:moveTo>
                  <a:pt x="1684570" y="0"/>
                </a:moveTo>
                <a:lnTo>
                  <a:pt x="1708421" y="699355"/>
                </a:lnTo>
                <a:lnTo>
                  <a:pt x="699354" y="699354"/>
                </a:lnTo>
                <a:lnTo>
                  <a:pt x="699354" y="1859921"/>
                </a:lnTo>
                <a:lnTo>
                  <a:pt x="0" y="1859755"/>
                </a:lnTo>
                <a:lnTo>
                  <a:pt x="0" y="0"/>
                </a:lnTo>
                <a:close/>
                <a:moveTo>
                  <a:pt x="3464896" y="1"/>
                </a:moveTo>
                <a:lnTo>
                  <a:pt x="2870217" y="699354"/>
                </a:lnTo>
                <a:lnTo>
                  <a:pt x="1916884" y="699354"/>
                </a:lnTo>
                <a:lnTo>
                  <a:pt x="1893033" y="1"/>
                </a:lnTo>
                <a:close/>
              </a:path>
            </a:pathLst>
          </a:cu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5" name="Group 4      (向天歌演示原创作品：www.TopPPT.cn)"/>
          <p:cNvGrpSpPr/>
          <p:nvPr/>
        </p:nvGrpSpPr>
        <p:grpSpPr bwMode="auto">
          <a:xfrm rot="10800000">
            <a:off x="1282065" y="3994468"/>
            <a:ext cx="2413000" cy="120650"/>
            <a:chOff x="4050658" y="4356850"/>
            <a:chExt cx="1869506" cy="121200"/>
          </a:xfrm>
        </p:grpSpPr>
        <p:cxnSp>
          <p:nvCxnSpPr>
            <p:cNvPr id="16" name="Straight Connector 24      (向天歌演示原创作品：www.TopPPT.cn)"/>
            <p:cNvCxnSpPr/>
            <p:nvPr/>
          </p:nvCxnSpPr>
          <p:spPr>
            <a:xfrm flipV="1">
              <a:off x="4171858" y="4414006"/>
              <a:ext cx="1748306" cy="3444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29      (向天歌演示原创作品：www.TopPPT.cn)"/>
            <p:cNvSpPr/>
            <p:nvPr/>
          </p:nvSpPr>
          <p:spPr>
            <a:xfrm>
              <a:off x="4050658" y="4356850"/>
              <a:ext cx="121764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6547" y="226604"/>
            <a:ext cx="2030965" cy="80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FCDC8802A94B6C16591B3E4B050637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" y="1165860"/>
            <a:ext cx="5667375" cy="5146040"/>
          </a:xfrm>
          <a:prstGeom prst="rect">
            <a:avLst/>
          </a:prstGeom>
        </p:spPr>
      </p:pic>
      <p:sp>
        <p:nvSpPr>
          <p:cNvPr id="32" name="Rectangle 31      (向天歌演示原创作品：www.TopPPT.cn)"/>
          <p:cNvSpPr/>
          <p:nvPr/>
        </p:nvSpPr>
        <p:spPr>
          <a:xfrm>
            <a:off x="6779895" y="1165225"/>
            <a:ext cx="4770120" cy="51466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823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7512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微软雅黑" panose="020B0503020204020204" pitchFamily="34" charset="-122"/>
              </a:rPr>
              <a:t>下载【学习通】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sp>
        <p:nvSpPr>
          <p:cNvPr id="34824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6852285" y="1243965"/>
            <a:ext cx="4630420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手机端或者平板学习需要下载安装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学习通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】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客户端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建议下载最新的超星【学习通】版本客户端，app下载方法可通过“应用商店/appstore”里搜索【学习通】（建议卸载当前老版本），也可网页输入下载地址：https://app.chaoxing.com进行下载，下载安装成功后请用新版的客户端登录您的账号。平板学习也需要下载【学习通】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APP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，建议您在应用商店搜索【超星学习通】下载，软件图标为左图所示中心图案。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注意：Android系统下载安装时若提示“未知应用来源”，请确认继续安装；iOS系统用户安装时若提示“未受信任的企业:级开发者”，请进入设置-通用-描述文件，选择信任Beijing Shiji Chaoxing Information Technology Development Co., Ltd.。</a:t>
            </a:r>
            <a:endParaRPr lang="zh-CN" altLang="en-US" sz="18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1230" y="828675"/>
            <a:ext cx="2362835" cy="4046855"/>
          </a:xfrm>
          <a:prstGeom prst="rect">
            <a:avLst/>
          </a:prstGeom>
        </p:spPr>
      </p:pic>
      <p:sp>
        <p:nvSpPr>
          <p:cNvPr id="32" name="Rectangle 31      (向天歌演示原创作品：www.TopPPT.cn)"/>
          <p:cNvSpPr/>
          <p:nvPr/>
        </p:nvSpPr>
        <p:spPr>
          <a:xfrm>
            <a:off x="551180" y="4959350"/>
            <a:ext cx="11182350" cy="177292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870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103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</a:rPr>
              <a:t>注册登录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sp>
        <p:nvSpPr>
          <p:cNvPr id="36871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643255" y="4979035"/>
            <a:ext cx="1101915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点击【我】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-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【请先登录】，进入登录页面，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如果您之前已经有使用手机号注册过，直接在输入【手机号】的地方输入手机号，然后输入【密码】，点击【登录】即可。如果您忘记密码，点击密码后面的【忘记密码】，通过手机号【获取验证码】的方式重置密码。或者点击【手机验证码登录】，直接通过手机号获取验证码登录。</a:t>
            </a:r>
            <a:endParaRPr lang="zh-CN" altLang="en-US" sz="1800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如果您输入手机号和密码，点击登录，提示【账号不存在，请先注册】，证明您该手机号未注册过。您可以点击【新用户注册】或者【手机验证码登录】进行注册登录。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 descr="O}D]PVC]FH32{VN6%P1GVC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9715" y="828675"/>
            <a:ext cx="2355215" cy="40474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540" y="828675"/>
            <a:ext cx="2364105" cy="40468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20725" y="859155"/>
            <a:ext cx="551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①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09415" y="859155"/>
            <a:ext cx="551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②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27900" y="859155"/>
            <a:ext cx="551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③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608965" y="5385435"/>
            <a:ext cx="10975975" cy="13239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1" name="图片 10" descr="F7FEDDB02D9BED1A41DE46A863C17B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125220"/>
            <a:ext cx="2326640" cy="3997960"/>
          </a:xfrm>
          <a:prstGeom prst="rect">
            <a:avLst/>
          </a:prstGeom>
        </p:spPr>
      </p:pic>
      <p:sp>
        <p:nvSpPr>
          <p:cNvPr id="36870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103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</a:rPr>
              <a:t>注册登录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sp>
        <p:nvSpPr>
          <p:cNvPr id="36871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755015" y="5438775"/>
            <a:ext cx="106838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若点击【新用户注册】，在出现的【注册】页面，按照提示输入手机号，获取验证码，并设置密码，然后点击【下一步】进入输入您的学校或单位名称的页面。</a:t>
            </a:r>
            <a:endParaRPr lang="zh-CN" altLang="en-US" sz="18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  <a:p>
            <a:pPr eaLnBrk="1" hangingPunct="1"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若点击【手机验证码登录】，在出现的页面上，按照提示输入手机号，获取验证码，点击【登录】，然后设置登录密码（未注册过），点击【下一步】进入输入您的学校或单位名称的页面。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5325" y="756920"/>
            <a:ext cx="328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点击【新用户注册】</a:t>
            </a:r>
            <a:endParaRPr lang="zh-CN" altLang="en-US"/>
          </a:p>
        </p:txBody>
      </p:sp>
      <p:pic>
        <p:nvPicPr>
          <p:cNvPr id="13" name="图片 12" descr="9AE7669200FD1F8D15FE2CA298840C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1125220"/>
            <a:ext cx="2313940" cy="3974465"/>
          </a:xfrm>
          <a:prstGeom prst="rect">
            <a:avLst/>
          </a:prstGeom>
        </p:spPr>
      </p:pic>
      <p:pic>
        <p:nvPicPr>
          <p:cNvPr id="15" name="图片 14" descr="D0F29FCFB966F591498F43FD5C1CFCE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7485" y="1125220"/>
            <a:ext cx="2318385" cy="397446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845685" y="760730"/>
            <a:ext cx="328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点击【手机验证码登录】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276600" y="1880235"/>
            <a:ext cx="14554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验证码一般为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位数，有效期为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30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分钟。</a:t>
            </a:r>
            <a:endParaRPr lang="zh-CN" altLang="en-US" b="1" dirty="0" smtClean="0">
              <a:solidFill>
                <a:srgbClr val="FF0000"/>
              </a:solidFill>
              <a:latin typeface="微软雅黑" panose="020B0503020204020204" pitchFamily="34" charset="-122"/>
              <a:sym typeface="+mn-ea"/>
            </a:endParaRPr>
          </a:p>
          <a:p>
            <a:endParaRPr lang="zh-CN" altLang="en-US" b="1" dirty="0" smtClean="0">
              <a:solidFill>
                <a:srgbClr val="FF0000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密码要求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6-16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位，至少包含数字、字母、符号两种元素</a:t>
            </a:r>
            <a:endParaRPr lang="zh-CN" altLang="en-US" b="1" dirty="0" smtClean="0">
              <a:solidFill>
                <a:srgbClr val="FF000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7333615" y="2937510"/>
            <a:ext cx="1753235" cy="747395"/>
          </a:xfrm>
          <a:prstGeom prst="rightArrow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42505" y="1319530"/>
            <a:ext cx="15887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如果手机号之前注册过，点击【登录】会直接登录成功，不会出现该页面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551180" y="5386705"/>
            <a:ext cx="10786110" cy="135064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1330" y="1043940"/>
            <a:ext cx="2433320" cy="4254500"/>
          </a:xfrm>
          <a:prstGeom prst="rect">
            <a:avLst/>
          </a:prstGeom>
        </p:spPr>
      </p:pic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870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103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</a:rPr>
              <a:t>注册登录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sp>
        <p:nvSpPr>
          <p:cNvPr id="36871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615950" y="5501005"/>
            <a:ext cx="1056703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在输入学校或单位名称界面，如果您学校没有告知登录账号或者您是个人用户，点击【跳过】，然后在出现输入姓名的界面，【输入您的真实姓名】，点击【确定】即可注册并登录成功。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如果您学校有告知您单位账号，输入您学校或单位名称，点击【下一步】然后按照提示输入【学号】【姓名】，点击【验证】登录即可。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8" name="图片 7" descr="9CB4724AD1D2CF6D648656706537A5B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8080" y="1043940"/>
            <a:ext cx="2486660" cy="42621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99255" y="463550"/>
            <a:ext cx="3171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输入学校以后点击【下一步】进入【信息验证】界面：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696325" y="463550"/>
            <a:ext cx="2711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未输入学校直接点击【跳过】进入输入姓名页面：</a:t>
            </a:r>
            <a:endParaRPr lang="zh-CN" altLang="en-US"/>
          </a:p>
        </p:txBody>
      </p:sp>
      <p:pic>
        <p:nvPicPr>
          <p:cNvPr id="13" name="图片 12" descr="4D1C6AE81F69F03A2C6C62E61FF90A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00" y="1043940"/>
            <a:ext cx="2480310" cy="42545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870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34391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</a:rPr>
              <a:t>学校</a:t>
            </a:r>
            <a:r>
              <a:rPr lang="en-US" altLang="zh-CN" sz="2800" b="1" dirty="0" smtClean="0">
                <a:latin typeface="微软雅黑" panose="020B0503020204020204" pitchFamily="34" charset="-122"/>
              </a:rPr>
              <a:t>/</a:t>
            </a:r>
            <a:r>
              <a:rPr lang="zh-CN" altLang="en-US" sz="2800" b="1" dirty="0" smtClean="0">
                <a:latin typeface="微软雅黑" panose="020B0503020204020204" pitchFamily="34" charset="-122"/>
              </a:rPr>
              <a:t>单位认证</a:t>
            </a:r>
            <a:endParaRPr lang="en-US" altLang="zh-CN" sz="2800" b="1" dirty="0" smtClean="0"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745" y="900430"/>
            <a:ext cx="2684145" cy="4622800"/>
          </a:xfrm>
          <a:prstGeom prst="rect">
            <a:avLst/>
          </a:prstGeom>
        </p:spPr>
      </p:pic>
      <p:sp>
        <p:nvSpPr>
          <p:cNvPr id="32" name="Rectangle 31      (向天歌演示原创作品：www.TopPPT.cn)"/>
          <p:cNvSpPr/>
          <p:nvPr/>
        </p:nvSpPr>
        <p:spPr>
          <a:xfrm>
            <a:off x="551180" y="5667375"/>
            <a:ext cx="11097895" cy="105283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8900" y="1329690"/>
            <a:ext cx="2079625" cy="58420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CC5CDC8B513E4FED987246AD0598CB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2385" y="900430"/>
            <a:ext cx="2687955" cy="462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43020" y="3679190"/>
            <a:ext cx="2687320" cy="45212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92D21514DB6B662683C3B4A5F23C41D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7400" y="900430"/>
            <a:ext cx="2700020" cy="4622800"/>
          </a:xfrm>
          <a:prstGeom prst="rect">
            <a:avLst/>
          </a:prstGeom>
        </p:spPr>
      </p:pic>
      <p:sp>
        <p:nvSpPr>
          <p:cNvPr id="10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609600" y="5739130"/>
            <a:ext cx="1096708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登录以后点击【我】先查看一下您的姓名等信息是否正确。</a:t>
            </a:r>
            <a:endParaRPr lang="zh-CN" altLang="en-US" sz="18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如果您之前填写学校或单位名称页面跳过了，现在想要进行认证，您可以点击头像旁边的【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&gt;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】，点击【学号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/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工号】进行认证，【学校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/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单位】填写您的学校名称，【学号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/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工号】一栏填写您学校通知的账号。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82180" y="1913890"/>
            <a:ext cx="2401570" cy="78041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53980" y="1833245"/>
            <a:ext cx="1322070" cy="261048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356850" y="1995170"/>
            <a:ext cx="12204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注意：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单位认证时一定要多次检查自己输入的学校名称和账号。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681355" y="5755640"/>
            <a:ext cx="10741660" cy="97155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2" name="图片 1" descr="7634DE7BDFBD96B7EA6C2A80772E371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3910" y="901065"/>
            <a:ext cx="2724785" cy="4683760"/>
          </a:xfrm>
          <a:prstGeom prst="rect">
            <a:avLst/>
          </a:prstGeom>
        </p:spPr>
      </p:pic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870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103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</a:rPr>
              <a:t>查看课程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84725" y="1864360"/>
            <a:ext cx="622300" cy="54546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763270" y="5791200"/>
            <a:ext cx="1065974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点击【确定】以后，您返回页面，再点击头像进入【账号管理】查看，显示您的学校、学号，而且后面没有【未认证】三个字，即为认证成功，然后您可以点击【我】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-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【课程】或者【首页】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-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【课程】进入查看您账号下的课程进行学习，一定不要从【最近使用】或者【常用】里进入，否则不记录学习轨迹。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9650" y="901065"/>
            <a:ext cx="2763520" cy="4759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29650" y="2519680"/>
            <a:ext cx="2762885" cy="45212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05" y="901065"/>
            <a:ext cx="2713990" cy="4686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89285" y="5204460"/>
            <a:ext cx="603250" cy="45593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13910" y="5204460"/>
            <a:ext cx="603250" cy="45593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355" y="3340735"/>
            <a:ext cx="2733040" cy="88582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5355" y="807085"/>
            <a:ext cx="3456305" cy="5888990"/>
          </a:xfrm>
          <a:prstGeom prst="rect">
            <a:avLst/>
          </a:prstGeom>
        </p:spPr>
      </p:pic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919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</a:rPr>
              <a:t>签到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355" y="807085"/>
            <a:ext cx="3439795" cy="58889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63590" y="2202815"/>
            <a:ext cx="1313815" cy="1345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2" name="Rectangle 31      (向天歌演示原创作品：www.TopPPT.cn)"/>
          <p:cNvSpPr/>
          <p:nvPr/>
        </p:nvSpPr>
        <p:spPr>
          <a:xfrm>
            <a:off x="8707755" y="2418715"/>
            <a:ext cx="2698115" cy="252349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824595" y="2527935"/>
            <a:ext cx="258064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如果课程签到占考核权重，您可以点击【任务】模块查看您老师是否有发布【签到】，如果有，请及时点击进入进行签到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。如果没有，请耐心等待老师发布或者及时查看老师通知。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1355" y="2319020"/>
            <a:ext cx="3439795" cy="626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3145" y="807085"/>
            <a:ext cx="3357880" cy="5795645"/>
          </a:xfrm>
          <a:prstGeom prst="rect">
            <a:avLst/>
          </a:prstGeom>
        </p:spPr>
      </p:pic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919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</a:rPr>
              <a:t>讨论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8915" y="3454400"/>
            <a:ext cx="696595" cy="5568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2" name="Rectangle 31      (向天歌演示原创作品：www.TopPPT.cn)"/>
          <p:cNvSpPr/>
          <p:nvPr/>
        </p:nvSpPr>
        <p:spPr>
          <a:xfrm>
            <a:off x="8707755" y="2418715"/>
            <a:ext cx="2698115" cy="231013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824595" y="2527935"/>
            <a:ext cx="2580640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如果课程讨论占考核权重，您可以点击【任务】模块【讨论】进行发布话题或者回复话题。</a:t>
            </a:r>
            <a:endParaRPr lang="zh-CN" altLang="en-US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点击【发表】或者右上角的书写图标，都可以进入到编辑页面。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DFDC5DF08095774D8C06A8B9334B17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840" y="807085"/>
            <a:ext cx="3369310" cy="57734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6445" y="1701165"/>
            <a:ext cx="3354705" cy="610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8" name="矩形 7"/>
          <p:cNvSpPr/>
          <p:nvPr/>
        </p:nvSpPr>
        <p:spPr>
          <a:xfrm>
            <a:off x="7705725" y="807085"/>
            <a:ext cx="495935" cy="5568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>
    <p:fade thruBlk="1"/>
  </p:transition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SLIDE_MODEL_TYPE" val="dynamicNum"/>
</p:tagLst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1540</Words>
  <Application>WPS 演示</Application>
  <PresentationFormat>宽屏</PresentationFormat>
  <Paragraphs>70</Paragraphs>
  <Slides>11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微软雅黑</vt:lpstr>
      <vt:lpstr>Wingdings</vt:lpstr>
      <vt:lpstr>Arial Unicode MS</vt:lpstr>
      <vt:lpstr>Calibri</vt:lpstr>
      <vt:lpstr>新浪微博：@注龙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Peter-冯</dc:creator>
  <cp:lastModifiedBy>Administrator</cp:lastModifiedBy>
  <cp:revision>265</cp:revision>
  <dcterms:created xsi:type="dcterms:W3CDTF">2013-10-08T09:05:00Z</dcterms:created>
  <dcterms:modified xsi:type="dcterms:W3CDTF">2019-10-11T12:02:11Z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向天歌官方免费模板01：蓝灰配色年终工作总结模板.ppt</vt:lpwstr>
  </property>
  <property fmtid="{D5CDD505-2E9C-101B-9397-08002B2CF9AE}" pid="3" name="fileid">
    <vt:lpwstr>719222</vt:lpwstr>
  </property>
  <property fmtid="{D5CDD505-2E9C-101B-9397-08002B2CF9AE}" pid="4" name="KSOProductBuildVer">
    <vt:lpwstr>2052-11.1.0.9098</vt:lpwstr>
  </property>
</Properties>
</file>